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4" r:id="rId8"/>
    <p:sldId id="266" r:id="rId9"/>
    <p:sldId id="273" r:id="rId10"/>
    <p:sldId id="267" r:id="rId11"/>
    <p:sldId id="268" r:id="rId12"/>
    <p:sldId id="269" r:id="rId13"/>
    <p:sldId id="27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7" d="100"/>
          <a:sy n="77"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3168474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159497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93BB63BA-FBD3-4BF0-9F4F-FED6CB15F478}" type="slidenum">
              <a:rPr lang="LID4096" smtClean="0"/>
              <a:t>‹#›</a:t>
            </a:fld>
            <a:endParaRPr lang="LID4096"/>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63908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1806800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93BB63BA-FBD3-4BF0-9F4F-FED6CB15F478}" type="slidenum">
              <a:rPr lang="LID4096" smtClean="0"/>
              <a:t>‹#›</a:t>
            </a:fld>
            <a:endParaRPr lang="LID4096"/>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13297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3048837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209773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4167038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192959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1913705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2810081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8" name="Footer Placeholder 7"/>
          <p:cNvSpPr>
            <a:spLocks noGrp="1"/>
          </p:cNvSpPr>
          <p:nvPr>
            <p:ph type="ftr" sz="quarter" idx="11"/>
          </p:nvPr>
        </p:nvSpPr>
        <p:spPr/>
        <p:txBody>
          <a:bodyPr/>
          <a:lstStyle/>
          <a:p>
            <a:endParaRPr lang="LID4096"/>
          </a:p>
        </p:txBody>
      </p:sp>
      <p:sp>
        <p:nvSpPr>
          <p:cNvPr id="9" name="Slide Number Placeholder 8"/>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2052832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4" name="Footer Placeholder 3"/>
          <p:cNvSpPr>
            <a:spLocks noGrp="1"/>
          </p:cNvSpPr>
          <p:nvPr>
            <p:ph type="ftr" sz="quarter" idx="11"/>
          </p:nvPr>
        </p:nvSpPr>
        <p:spPr/>
        <p:txBody>
          <a:bodyPr/>
          <a:lstStyle/>
          <a:p>
            <a:endParaRPr lang="LID4096"/>
          </a:p>
        </p:txBody>
      </p:sp>
      <p:sp>
        <p:nvSpPr>
          <p:cNvPr id="5" name="Slide Number Placeholder 4"/>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161071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3" name="Footer Placeholder 2"/>
          <p:cNvSpPr>
            <a:spLocks noGrp="1"/>
          </p:cNvSpPr>
          <p:nvPr>
            <p:ph type="ftr" sz="quarter" idx="11"/>
          </p:nvPr>
        </p:nvSpPr>
        <p:spPr/>
        <p:txBody>
          <a:bodyPr/>
          <a:lstStyle/>
          <a:p>
            <a:endParaRPr lang="LID4096"/>
          </a:p>
        </p:txBody>
      </p:sp>
      <p:sp>
        <p:nvSpPr>
          <p:cNvPr id="4" name="Slide Number Placeholder 3"/>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959272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4179435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DCB3CC-BB2B-41D8-A00D-96F9668E7809}" type="datetimeFigureOut">
              <a:rPr lang="LID4096" smtClean="0"/>
              <a:t>09/19/2023</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93BB63BA-FBD3-4BF0-9F4F-FED6CB15F478}" type="slidenum">
              <a:rPr lang="LID4096" smtClean="0"/>
              <a:t>‹#›</a:t>
            </a:fld>
            <a:endParaRPr lang="LID4096"/>
          </a:p>
        </p:txBody>
      </p:sp>
    </p:spTree>
    <p:extLst>
      <p:ext uri="{BB962C8B-B14F-4D97-AF65-F5344CB8AC3E}">
        <p14:creationId xmlns:p14="http://schemas.microsoft.com/office/powerpoint/2010/main" val="1372047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BDCB3CC-BB2B-41D8-A00D-96F9668E7809}" type="datetimeFigureOut">
              <a:rPr lang="LID4096" smtClean="0"/>
              <a:t>09/19/2023</a:t>
            </a:fld>
            <a:endParaRPr lang="LID4096"/>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ID4096"/>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BB63BA-FBD3-4BF0-9F4F-FED6CB15F478}" type="slidenum">
              <a:rPr lang="LID4096" smtClean="0"/>
              <a:t>‹#›</a:t>
            </a:fld>
            <a:endParaRPr lang="LID4096"/>
          </a:p>
        </p:txBody>
      </p:sp>
    </p:spTree>
    <p:extLst>
      <p:ext uri="{BB962C8B-B14F-4D97-AF65-F5344CB8AC3E}">
        <p14:creationId xmlns:p14="http://schemas.microsoft.com/office/powerpoint/2010/main" val="1587074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talgat@kazrena.kz"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338D4D-6033-A52C-F57C-418DC40E0D62}"/>
              </a:ext>
            </a:extLst>
          </p:cNvPr>
          <p:cNvSpPr>
            <a:spLocks noGrp="1"/>
          </p:cNvSpPr>
          <p:nvPr>
            <p:ph type="ctrTitle"/>
          </p:nvPr>
        </p:nvSpPr>
        <p:spPr/>
        <p:txBody>
          <a:bodyPr/>
          <a:lstStyle/>
          <a:p>
            <a:r>
              <a:rPr lang="en-US"/>
              <a:t>IXPs in Central Asia</a:t>
            </a:r>
            <a:endParaRPr lang="LID4096" dirty="0"/>
          </a:p>
        </p:txBody>
      </p:sp>
      <p:sp>
        <p:nvSpPr>
          <p:cNvPr id="3" name="Подзаголовок 2">
            <a:extLst>
              <a:ext uri="{FF2B5EF4-FFF2-40B4-BE49-F238E27FC236}">
                <a16:creationId xmlns:a16="http://schemas.microsoft.com/office/drawing/2014/main" id="{61EACEDA-ADB0-B535-46DF-AB6812A7B29F}"/>
              </a:ext>
            </a:extLst>
          </p:cNvPr>
          <p:cNvSpPr>
            <a:spLocks noGrp="1"/>
          </p:cNvSpPr>
          <p:nvPr>
            <p:ph type="subTitle" idx="1"/>
          </p:nvPr>
        </p:nvSpPr>
        <p:spPr/>
        <p:txBody>
          <a:bodyPr>
            <a:normAutofit lnSpcReduction="10000"/>
          </a:bodyPr>
          <a:lstStyle/>
          <a:p>
            <a:r>
              <a:rPr lang="en-US" sz="3600" dirty="0"/>
              <a:t>Challenges and Perspectives</a:t>
            </a:r>
          </a:p>
          <a:p>
            <a:r>
              <a:rPr lang="en-US" sz="2400" dirty="0"/>
              <a:t>Talgat Nurlybayev, </a:t>
            </a:r>
            <a:r>
              <a:rPr lang="en-US" sz="2400" dirty="0" err="1"/>
              <a:t>KazRENA</a:t>
            </a:r>
            <a:endParaRPr lang="LID4096" sz="2400" dirty="0"/>
          </a:p>
        </p:txBody>
      </p:sp>
    </p:spTree>
    <p:extLst>
      <p:ext uri="{BB962C8B-B14F-4D97-AF65-F5344CB8AC3E}">
        <p14:creationId xmlns:p14="http://schemas.microsoft.com/office/powerpoint/2010/main" val="211963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A0302E-47C1-237E-5A9E-A018D6031167}"/>
              </a:ext>
            </a:extLst>
          </p:cNvPr>
          <p:cNvSpPr>
            <a:spLocks noGrp="1"/>
          </p:cNvSpPr>
          <p:nvPr>
            <p:ph type="title"/>
          </p:nvPr>
        </p:nvSpPr>
        <p:spPr>
          <a:xfrm>
            <a:off x="891396" y="244355"/>
            <a:ext cx="10515600" cy="1325563"/>
          </a:xfrm>
        </p:spPr>
        <p:txBody>
          <a:bodyPr/>
          <a:lstStyle/>
          <a:p>
            <a:pPr algn="ctr"/>
            <a:r>
              <a:rPr lang="en-US" dirty="0">
                <a:solidFill>
                  <a:srgbClr val="149DCC"/>
                </a:solidFill>
                <a:latin typeface="Rubik"/>
              </a:rPr>
              <a:t>How to respond to the challenges?</a:t>
            </a:r>
            <a:endParaRPr lang="LID4096" dirty="0">
              <a:solidFill>
                <a:srgbClr val="149DCC"/>
              </a:solidFill>
              <a:latin typeface="Rubik"/>
            </a:endParaRPr>
          </a:p>
        </p:txBody>
      </p:sp>
      <p:sp>
        <p:nvSpPr>
          <p:cNvPr id="3" name="Объект 2">
            <a:extLst>
              <a:ext uri="{FF2B5EF4-FFF2-40B4-BE49-F238E27FC236}">
                <a16:creationId xmlns:a16="http://schemas.microsoft.com/office/drawing/2014/main" id="{B015BCA0-A45B-EE9D-200B-1672F30F1C36}"/>
              </a:ext>
            </a:extLst>
          </p:cNvPr>
          <p:cNvSpPr>
            <a:spLocks noGrp="1"/>
          </p:cNvSpPr>
          <p:nvPr>
            <p:ph idx="1"/>
          </p:nvPr>
        </p:nvSpPr>
        <p:spPr>
          <a:xfrm>
            <a:off x="891396" y="1569918"/>
            <a:ext cx="8596668" cy="3880773"/>
          </a:xfrm>
        </p:spPr>
        <p:txBody>
          <a:bodyPr>
            <a:noAutofit/>
          </a:bodyPr>
          <a:lstStyle/>
          <a:p>
            <a:pPr>
              <a:lnSpc>
                <a:spcPct val="107000"/>
              </a:lnSpc>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Training programs and partnerships with international organizations, e.g. RIPE NCC</a:t>
            </a:r>
          </a:p>
          <a:p>
            <a:pPr>
              <a:lnSpc>
                <a:spcPct val="107000"/>
              </a:lnSpc>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Developing a skilled workforce for managing IXPs</a:t>
            </a:r>
          </a:p>
          <a:p>
            <a:pPr>
              <a:lnSpc>
                <a:spcPct val="107000"/>
              </a:lnSpc>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Encourage collaboration between Central Asian countries</a:t>
            </a:r>
          </a:p>
          <a:p>
            <a:pPr>
              <a:lnSpc>
                <a:spcPct val="107000"/>
              </a:lnSpc>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Sharing best practices and resources</a:t>
            </a:r>
          </a:p>
          <a:p>
            <a:pPr>
              <a:lnSpc>
                <a:spcPct val="107000"/>
              </a:lnSpc>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LID4096" sz="2600" dirty="0"/>
          </a:p>
        </p:txBody>
      </p:sp>
    </p:spTree>
    <p:extLst>
      <p:ext uri="{BB962C8B-B14F-4D97-AF65-F5344CB8AC3E}">
        <p14:creationId xmlns:p14="http://schemas.microsoft.com/office/powerpoint/2010/main" val="2169301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64CC82-ED5B-19E1-83CA-F612458429B0}"/>
              </a:ext>
            </a:extLst>
          </p:cNvPr>
          <p:cNvSpPr>
            <a:spLocks noGrp="1"/>
          </p:cNvSpPr>
          <p:nvPr>
            <p:ph type="title"/>
          </p:nvPr>
        </p:nvSpPr>
        <p:spPr/>
        <p:txBody>
          <a:bodyPr/>
          <a:lstStyle/>
          <a:p>
            <a:pPr algn="ctr"/>
            <a:r>
              <a:rPr lang="en-US" dirty="0">
                <a:solidFill>
                  <a:srgbClr val="149DCC"/>
                </a:solidFill>
                <a:latin typeface="Rubik"/>
              </a:rPr>
              <a:t>Project of the building of neutral independent IXP in </a:t>
            </a:r>
            <a:r>
              <a:rPr lang="en-US" dirty="0" err="1">
                <a:solidFill>
                  <a:srgbClr val="149DCC"/>
                </a:solidFill>
                <a:latin typeface="Rubik"/>
              </a:rPr>
              <a:t>KazRENA</a:t>
            </a:r>
            <a:endParaRPr lang="LID4096" dirty="0">
              <a:solidFill>
                <a:srgbClr val="149DCC"/>
              </a:solidFill>
              <a:latin typeface="Rubik"/>
            </a:endParaRPr>
          </a:p>
        </p:txBody>
      </p:sp>
      <p:sp>
        <p:nvSpPr>
          <p:cNvPr id="3" name="Объект 2">
            <a:extLst>
              <a:ext uri="{FF2B5EF4-FFF2-40B4-BE49-F238E27FC236}">
                <a16:creationId xmlns:a16="http://schemas.microsoft.com/office/drawing/2014/main" id="{A1142AD6-FF38-9D36-147C-EA56AAA9727E}"/>
              </a:ext>
            </a:extLst>
          </p:cNvPr>
          <p:cNvSpPr>
            <a:spLocks noGrp="1"/>
          </p:cNvSpPr>
          <p:nvPr>
            <p:ph idx="1"/>
          </p:nvPr>
        </p:nvSpPr>
        <p:spPr/>
        <p:txBody>
          <a:bodyPr>
            <a:normAutofit/>
          </a:bodyPr>
          <a:lstStyle/>
          <a:p>
            <a:pPr marL="0" indent="0">
              <a:buNone/>
            </a:pPr>
            <a:r>
              <a:rPr lang="en-US" sz="2400" dirty="0"/>
              <a:t>Hopefully, Kazakh government will make corrections to the Law of Communication and permit building independent and neutral IXPs in Kazakhstan.</a:t>
            </a:r>
          </a:p>
          <a:p>
            <a:pPr marL="0" indent="0">
              <a:buNone/>
            </a:pPr>
            <a:r>
              <a:rPr lang="en-US" sz="2400" dirty="0"/>
              <a:t>In that case </a:t>
            </a:r>
            <a:r>
              <a:rPr lang="en-US" sz="2400" dirty="0" err="1"/>
              <a:t>KazRENA</a:t>
            </a:r>
            <a:r>
              <a:rPr lang="en-US" sz="2400" dirty="0"/>
              <a:t> will be the best place for that. </a:t>
            </a:r>
            <a:r>
              <a:rPr lang="en-US" sz="2400" dirty="0" err="1"/>
              <a:t>KazRENA</a:t>
            </a:r>
            <a:r>
              <a:rPr lang="en-US" sz="2400" dirty="0"/>
              <a:t> is located in the central part of Almaty – the largest city in the country. </a:t>
            </a:r>
            <a:r>
              <a:rPr lang="en-US" sz="2400" dirty="0" err="1"/>
              <a:t>KazRENA</a:t>
            </a:r>
            <a:r>
              <a:rPr lang="en-US" sz="2400" dirty="0"/>
              <a:t> has well equipped data center with redundant power and air conditioning. A lot of cable channels run near the data center.</a:t>
            </a:r>
          </a:p>
          <a:p>
            <a:pPr marL="0" indent="0">
              <a:buNone/>
            </a:pPr>
            <a:r>
              <a:rPr lang="en-US" sz="2400" dirty="0" err="1"/>
              <a:t>KazRENA</a:t>
            </a:r>
            <a:r>
              <a:rPr lang="en-US" sz="2400" dirty="0"/>
              <a:t> has trained technical staff</a:t>
            </a:r>
            <a:endParaRPr lang="LID4096" sz="2400" dirty="0"/>
          </a:p>
        </p:txBody>
      </p:sp>
    </p:spTree>
    <p:extLst>
      <p:ext uri="{BB962C8B-B14F-4D97-AF65-F5344CB8AC3E}">
        <p14:creationId xmlns:p14="http://schemas.microsoft.com/office/powerpoint/2010/main" val="238400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0816B1-31CC-B5EA-4708-4BAE3625F2D3}"/>
              </a:ext>
            </a:extLst>
          </p:cNvPr>
          <p:cNvSpPr>
            <a:spLocks noGrp="1"/>
          </p:cNvSpPr>
          <p:nvPr>
            <p:ph type="title"/>
          </p:nvPr>
        </p:nvSpPr>
        <p:spPr/>
        <p:txBody>
          <a:bodyPr/>
          <a:lstStyle/>
          <a:p>
            <a:pPr algn="ctr"/>
            <a:r>
              <a:rPr lang="en-US" dirty="0">
                <a:solidFill>
                  <a:srgbClr val="149DCC"/>
                </a:solidFill>
                <a:latin typeface="Rubik"/>
              </a:rPr>
              <a:t>Summary</a:t>
            </a:r>
            <a:endParaRPr lang="LID4096" dirty="0">
              <a:solidFill>
                <a:srgbClr val="149DCC"/>
              </a:solidFill>
              <a:latin typeface="Rubik"/>
            </a:endParaRPr>
          </a:p>
        </p:txBody>
      </p:sp>
      <p:sp>
        <p:nvSpPr>
          <p:cNvPr id="3" name="Объект 2">
            <a:extLst>
              <a:ext uri="{FF2B5EF4-FFF2-40B4-BE49-F238E27FC236}">
                <a16:creationId xmlns:a16="http://schemas.microsoft.com/office/drawing/2014/main" id="{27F35580-F9F2-A4C3-F826-7E1D3AFA873D}"/>
              </a:ext>
            </a:extLst>
          </p:cNvPr>
          <p:cNvSpPr>
            <a:spLocks noGrp="1"/>
          </p:cNvSpPr>
          <p:nvPr>
            <p:ph idx="1"/>
          </p:nvPr>
        </p:nvSpPr>
        <p:spPr/>
        <p:txBody>
          <a:bodyPr/>
          <a:lstStyle/>
          <a:p>
            <a:pPr marL="0" indent="0">
              <a:buNone/>
            </a:pPr>
            <a:r>
              <a:rPr lang="en-US" sz="2800" dirty="0"/>
              <a:t>Central Asia, a huge region with an area of more than 4 million km</a:t>
            </a:r>
            <a:r>
              <a:rPr lang="en-US" sz="2800" baseline="30000" dirty="0"/>
              <a:t>2</a:t>
            </a:r>
            <a:r>
              <a:rPr lang="en-US" sz="2800" dirty="0"/>
              <a:t> and a rapidly growing population of about 80 million people, is now in a transitional phase. There are many challenges here, but also many prospects.</a:t>
            </a:r>
          </a:p>
          <a:p>
            <a:pPr marL="0" indent="0">
              <a:buNone/>
            </a:pPr>
            <a:r>
              <a:rPr lang="en-US" sz="2800" dirty="0"/>
              <a:t>Despite some problems, we are optimistic about the prospects of building a new independent and neutral IXPs in the region</a:t>
            </a:r>
            <a:r>
              <a:rPr lang="en-US" dirty="0"/>
              <a:t>.</a:t>
            </a:r>
            <a:endParaRPr lang="LID4096" dirty="0"/>
          </a:p>
        </p:txBody>
      </p:sp>
    </p:spTree>
    <p:extLst>
      <p:ext uri="{BB962C8B-B14F-4D97-AF65-F5344CB8AC3E}">
        <p14:creationId xmlns:p14="http://schemas.microsoft.com/office/powerpoint/2010/main" val="233374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BA7793-A018-E739-920D-94FDBEC02006}"/>
              </a:ext>
            </a:extLst>
          </p:cNvPr>
          <p:cNvSpPr>
            <a:spLocks noGrp="1"/>
          </p:cNvSpPr>
          <p:nvPr>
            <p:ph type="ctrTitle"/>
          </p:nvPr>
        </p:nvSpPr>
        <p:spPr/>
        <p:txBody>
          <a:bodyPr/>
          <a:lstStyle/>
          <a:p>
            <a:r>
              <a:rPr lang="en-US" dirty="0"/>
              <a:t>Thank you for attention</a:t>
            </a:r>
            <a:endParaRPr lang="LID4096" dirty="0"/>
          </a:p>
        </p:txBody>
      </p:sp>
      <p:sp>
        <p:nvSpPr>
          <p:cNvPr id="3" name="Подзаголовок 2">
            <a:extLst>
              <a:ext uri="{FF2B5EF4-FFF2-40B4-BE49-F238E27FC236}">
                <a16:creationId xmlns:a16="http://schemas.microsoft.com/office/drawing/2014/main" id="{49CB6337-6317-F968-4FE9-485A2C344597}"/>
              </a:ext>
            </a:extLst>
          </p:cNvPr>
          <p:cNvSpPr>
            <a:spLocks noGrp="1"/>
          </p:cNvSpPr>
          <p:nvPr>
            <p:ph type="subTitle" idx="1"/>
          </p:nvPr>
        </p:nvSpPr>
        <p:spPr>
          <a:xfrm>
            <a:off x="1507067" y="4050833"/>
            <a:ext cx="7766936" cy="1473145"/>
          </a:xfrm>
        </p:spPr>
        <p:txBody>
          <a:bodyPr>
            <a:normAutofit/>
          </a:bodyPr>
          <a:lstStyle/>
          <a:p>
            <a:r>
              <a:rPr lang="en-US" sz="2800" dirty="0"/>
              <a:t>Talgat Nurlybayev</a:t>
            </a:r>
          </a:p>
          <a:p>
            <a:r>
              <a:rPr lang="en-US" sz="2800" dirty="0">
                <a:hlinkClick r:id="rId2"/>
              </a:rPr>
              <a:t>talgat@kazrena.kz</a:t>
            </a:r>
            <a:endParaRPr lang="en-US" sz="2800" dirty="0"/>
          </a:p>
          <a:p>
            <a:endParaRPr lang="LID4096" dirty="0"/>
          </a:p>
        </p:txBody>
      </p:sp>
    </p:spTree>
    <p:extLst>
      <p:ext uri="{BB962C8B-B14F-4D97-AF65-F5344CB8AC3E}">
        <p14:creationId xmlns:p14="http://schemas.microsoft.com/office/powerpoint/2010/main" val="45729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9E7BE1-22E4-7D08-D9BF-57E4DD9E72BE}"/>
              </a:ext>
            </a:extLst>
          </p:cNvPr>
          <p:cNvSpPr>
            <a:spLocks noGrp="1"/>
          </p:cNvSpPr>
          <p:nvPr>
            <p:ph type="title"/>
          </p:nvPr>
        </p:nvSpPr>
        <p:spPr/>
        <p:txBody>
          <a:bodyPr>
            <a:normAutofit/>
          </a:bodyPr>
          <a:lstStyle/>
          <a:p>
            <a:pPr algn="ctr"/>
            <a:r>
              <a:rPr lang="en-US" sz="4800">
                <a:solidFill>
                  <a:srgbClr val="149DCC"/>
                </a:solidFill>
                <a:latin typeface="Rubik"/>
              </a:rPr>
              <a:t>Agenda</a:t>
            </a:r>
            <a:endParaRPr lang="LID4096" sz="4800" dirty="0">
              <a:solidFill>
                <a:srgbClr val="149DCC"/>
              </a:solidFill>
              <a:latin typeface="Rubik"/>
            </a:endParaRPr>
          </a:p>
        </p:txBody>
      </p:sp>
      <p:sp>
        <p:nvSpPr>
          <p:cNvPr id="3" name="Объект 2">
            <a:extLst>
              <a:ext uri="{FF2B5EF4-FFF2-40B4-BE49-F238E27FC236}">
                <a16:creationId xmlns:a16="http://schemas.microsoft.com/office/drawing/2014/main" id="{28CEF0E0-665C-F4E7-471E-DB43AE04AB52}"/>
              </a:ext>
            </a:extLst>
          </p:cNvPr>
          <p:cNvSpPr>
            <a:spLocks noGrp="1"/>
          </p:cNvSpPr>
          <p:nvPr>
            <p:ph idx="1"/>
          </p:nvPr>
        </p:nvSpPr>
        <p:spPr/>
        <p:txBody>
          <a:bodyPr anchor="ctr">
            <a:normAutofit/>
          </a:bodyPr>
          <a:lstStyle/>
          <a:p>
            <a:r>
              <a:rPr lang="en-US" sz="3600" dirty="0"/>
              <a:t>Introduction</a:t>
            </a:r>
          </a:p>
          <a:p>
            <a:r>
              <a:rPr lang="en-US" sz="3600" dirty="0"/>
              <a:t>Current Situation in the Region</a:t>
            </a:r>
          </a:p>
          <a:p>
            <a:r>
              <a:rPr lang="en-US" sz="3600" dirty="0"/>
              <a:t>Challenges</a:t>
            </a:r>
          </a:p>
          <a:p>
            <a:r>
              <a:rPr lang="en-US" sz="3600" dirty="0"/>
              <a:t>Perspectives</a:t>
            </a:r>
          </a:p>
          <a:p>
            <a:r>
              <a:rPr lang="en-US" sz="3600" dirty="0"/>
              <a:t>Summary</a:t>
            </a:r>
            <a:endParaRPr lang="LID4096" sz="3600" dirty="0"/>
          </a:p>
        </p:txBody>
      </p:sp>
    </p:spTree>
    <p:extLst>
      <p:ext uri="{BB962C8B-B14F-4D97-AF65-F5344CB8AC3E}">
        <p14:creationId xmlns:p14="http://schemas.microsoft.com/office/powerpoint/2010/main" val="2776582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BF572C-D408-38E6-2DF0-4404ED5EDA76}"/>
              </a:ext>
            </a:extLst>
          </p:cNvPr>
          <p:cNvSpPr>
            <a:spLocks noGrp="1"/>
          </p:cNvSpPr>
          <p:nvPr>
            <p:ph type="title"/>
          </p:nvPr>
        </p:nvSpPr>
        <p:spPr>
          <a:xfrm>
            <a:off x="2849562" y="609600"/>
            <a:ext cx="6424440" cy="1320800"/>
          </a:xfrm>
        </p:spPr>
        <p:txBody>
          <a:bodyPr>
            <a:normAutofit/>
          </a:bodyPr>
          <a:lstStyle/>
          <a:p>
            <a:r>
              <a:rPr lang="en-US">
                <a:latin typeface="Rubik"/>
              </a:rPr>
              <a:t>INTRODUCTION</a:t>
            </a:r>
            <a:endParaRPr lang="LID4096">
              <a:latin typeface="Rubik"/>
            </a:endParaRPr>
          </a:p>
        </p:txBody>
      </p:sp>
      <p:pic>
        <p:nvPicPr>
          <p:cNvPr id="5" name="Picture 4" descr="A 3D pattern of ring shapes connected by lines">
            <a:extLst>
              <a:ext uri="{FF2B5EF4-FFF2-40B4-BE49-F238E27FC236}">
                <a16:creationId xmlns:a16="http://schemas.microsoft.com/office/drawing/2014/main" id="{2D8E9E49-F932-5266-6C6C-D0F6B544CE83}"/>
              </a:ext>
            </a:extLst>
          </p:cNvPr>
          <p:cNvPicPr>
            <a:picLocks noChangeAspect="1"/>
          </p:cNvPicPr>
          <p:nvPr/>
        </p:nvPicPr>
        <p:blipFill rotWithShape="1">
          <a:blip r:embed="rId2"/>
          <a:srcRect l="25270" r="52336" b="-1"/>
          <a:stretch/>
        </p:blipFill>
        <p:spPr>
          <a:xfrm>
            <a:off x="20" y="10"/>
            <a:ext cx="2734036" cy="6867719"/>
          </a:xfrm>
          <a:custGeom>
            <a:avLst/>
            <a:gdLst/>
            <a:ahLst/>
            <a:cxnLst/>
            <a:rect l="l" t="t" r="r" b="b"/>
            <a:pathLst>
              <a:path w="2734056" h="6858000">
                <a:moveTo>
                  <a:pt x="0" y="0"/>
                </a:moveTo>
                <a:lnTo>
                  <a:pt x="1674254" y="0"/>
                </a:lnTo>
                <a:lnTo>
                  <a:pt x="2734056" y="6850199"/>
                </a:lnTo>
                <a:lnTo>
                  <a:pt x="2734056" y="6858000"/>
                </a:lnTo>
                <a:lnTo>
                  <a:pt x="461457" y="6858000"/>
                </a:lnTo>
                <a:lnTo>
                  <a:pt x="0" y="4134118"/>
                </a:lnTo>
                <a:close/>
              </a:path>
            </a:pathLst>
          </a:custGeom>
        </p:spPr>
      </p:pic>
      <p:sp>
        <p:nvSpPr>
          <p:cNvPr id="9" name="Isosceles Triangle 8">
            <a:extLst>
              <a:ext uri="{FF2B5EF4-FFF2-40B4-BE49-F238E27FC236}">
                <a16:creationId xmlns:a16="http://schemas.microsoft.com/office/drawing/2014/main" id="{EB6743CF-E74B-4A3C-A785-599069DB89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1"/>
            <a:ext cx="476655"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Объект 2">
            <a:extLst>
              <a:ext uri="{FF2B5EF4-FFF2-40B4-BE49-F238E27FC236}">
                <a16:creationId xmlns:a16="http://schemas.microsoft.com/office/drawing/2014/main" id="{C22A3FDB-587F-DF32-0666-7E781F617269}"/>
              </a:ext>
            </a:extLst>
          </p:cNvPr>
          <p:cNvSpPr>
            <a:spLocks noGrp="1"/>
          </p:cNvSpPr>
          <p:nvPr>
            <p:ph idx="1"/>
          </p:nvPr>
        </p:nvSpPr>
        <p:spPr>
          <a:xfrm>
            <a:off x="2595964" y="1270000"/>
            <a:ext cx="6931635" cy="4650973"/>
          </a:xfrm>
        </p:spPr>
        <p:txBody>
          <a:bodyPr>
            <a:noAutofit/>
          </a:bodyPr>
          <a:lstStyle/>
          <a:p>
            <a:pPr marL="0" indent="457200">
              <a:lnSpc>
                <a:spcPct val="90000"/>
              </a:lnSpc>
              <a:buNone/>
            </a:pPr>
            <a:r>
              <a:rPr lang="en-US" dirty="0"/>
              <a:t>The Internet is an interconnection of networks, each controlled by separate entities. Those entities are generally called Internet Service Providers (ISP), and the networks they control are grouped by Autonomous Systems (or AS) RFC1930.</a:t>
            </a:r>
          </a:p>
          <a:p>
            <a:pPr marL="0" indent="457200">
              <a:lnSpc>
                <a:spcPct val="90000"/>
              </a:lnSpc>
              <a:buNone/>
            </a:pPr>
            <a:r>
              <a:rPr lang="en-US" dirty="0"/>
              <a:t>In order to have connectivity to the "global Internet", an AS of an ISP must be connected to an AS of at least one other ISP which already has "global Internet" connectivity. This is called "buying transit", as the process usually involves an economic transaction. Autonomous Systems are interconnected via the BGP protocol RFC4271. All Internet Service Providers must buy transit, with the exception of a small number of very large ISPs (called "Tier 1" ISPs), who get global Internet connectivity simply by being interconnected with each other. In this model, all Internet traffic flowing between smaller ISPs (also called Tier 2 and Tier 3  ISPs) has to pass through their upstream providers' networks.</a:t>
            </a:r>
          </a:p>
          <a:p>
            <a:pPr marL="0" indent="457200">
              <a:lnSpc>
                <a:spcPct val="90000"/>
              </a:lnSpc>
              <a:buNone/>
            </a:pPr>
            <a:r>
              <a:rPr lang="en-US" dirty="0"/>
              <a:t>Some of the Tier 2 ISPs decide to interconnect their AS directly, in order to reduce the amount of different networks (the number of 'hops') the traffic has to traverse, and at the same time save some transit costs. This practice is called "peering".</a:t>
            </a:r>
            <a:endParaRPr lang="LID4096" dirty="0"/>
          </a:p>
        </p:txBody>
      </p:sp>
    </p:spTree>
    <p:extLst>
      <p:ext uri="{BB962C8B-B14F-4D97-AF65-F5344CB8AC3E}">
        <p14:creationId xmlns:p14="http://schemas.microsoft.com/office/powerpoint/2010/main" val="3630961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F4BA39-CCF5-64D4-7A0C-5F9171C798BC}"/>
              </a:ext>
            </a:extLst>
          </p:cNvPr>
          <p:cNvSpPr>
            <a:spLocks noGrp="1"/>
          </p:cNvSpPr>
          <p:nvPr>
            <p:ph type="title"/>
          </p:nvPr>
        </p:nvSpPr>
        <p:spPr/>
        <p:txBody>
          <a:bodyPr>
            <a:noAutofit/>
          </a:bodyPr>
          <a:lstStyle/>
          <a:p>
            <a:pPr algn="ctr"/>
            <a:r>
              <a:rPr lang="en-US" sz="5400" b="0" i="0" u="none" strike="noStrike">
                <a:solidFill>
                  <a:srgbClr val="149DCC"/>
                </a:solidFill>
                <a:effectLst/>
                <a:latin typeface="Rubik"/>
              </a:rPr>
              <a:t>Internet eXchange Points</a:t>
            </a:r>
            <a:endParaRPr lang="LID4096" sz="5400" dirty="0"/>
          </a:p>
        </p:txBody>
      </p:sp>
      <p:sp>
        <p:nvSpPr>
          <p:cNvPr id="3" name="Объект 2">
            <a:extLst>
              <a:ext uri="{FF2B5EF4-FFF2-40B4-BE49-F238E27FC236}">
                <a16:creationId xmlns:a16="http://schemas.microsoft.com/office/drawing/2014/main" id="{8A53C8D7-9136-50FA-1E0E-74FB74171EE1}"/>
              </a:ext>
            </a:extLst>
          </p:cNvPr>
          <p:cNvSpPr>
            <a:spLocks noGrp="1"/>
          </p:cNvSpPr>
          <p:nvPr>
            <p:ph idx="1"/>
          </p:nvPr>
        </p:nvSpPr>
        <p:spPr>
          <a:xfrm>
            <a:off x="677334" y="1665962"/>
            <a:ext cx="8596668" cy="4797468"/>
          </a:xfrm>
        </p:spPr>
        <p:txBody>
          <a:bodyPr>
            <a:noAutofit/>
          </a:bodyPr>
          <a:lstStyle/>
          <a:p>
            <a:pPr marL="0" indent="457200">
              <a:buNone/>
            </a:pPr>
            <a:r>
              <a:rPr lang="en-US" sz="2000" dirty="0"/>
              <a:t>Whilst peering reduces upstream costs, providing physical connection between two ISP's networks is not for free, and this must be considered when calculating the savings by having a direct interconnection. There are many thousands of ISP networks all over the world. It would not be cost effective, scalable or manageable to interconnect with all of them individually.</a:t>
            </a:r>
          </a:p>
          <a:p>
            <a:pPr marL="0" indent="457200">
              <a:buNone/>
            </a:pPr>
            <a:r>
              <a:rPr lang="en-US" sz="2000" dirty="0"/>
              <a:t>Internet Exchange Points (IXPs) provide a partial solution to this. An IXP is a single physical network infrastructure (typically an Ethernet local area network) to which many ISPs can connect. Any ISP that is connected to the IXP can exchange traffic with any of the other ISPs connected to the IXP, using a single physical connection to the IXP, thus overcoming the scalability problem of individual interconnections. Such peering practice is called "public peering" (as opposed to "private peering", where two ISPs have a direct physical interconnection as described above), and IXPs are often referred to as "peering points" or "public peering points".</a:t>
            </a:r>
            <a:endParaRPr lang="LID4096" sz="2000" dirty="0"/>
          </a:p>
        </p:txBody>
      </p:sp>
    </p:spTree>
    <p:extLst>
      <p:ext uri="{BB962C8B-B14F-4D97-AF65-F5344CB8AC3E}">
        <p14:creationId xmlns:p14="http://schemas.microsoft.com/office/powerpoint/2010/main" val="3369090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07F0930-7294-9E40-1093-448C1C902F13}"/>
              </a:ext>
            </a:extLst>
          </p:cNvPr>
          <p:cNvSpPr>
            <a:spLocks noGrp="1"/>
          </p:cNvSpPr>
          <p:nvPr>
            <p:ph type="title"/>
          </p:nvPr>
        </p:nvSpPr>
        <p:spPr/>
        <p:txBody>
          <a:bodyPr/>
          <a:lstStyle/>
          <a:p>
            <a:pPr algn="ctr"/>
            <a:r>
              <a:rPr lang="en-US" sz="4400" b="0" i="0" u="none" strike="noStrike" dirty="0">
                <a:solidFill>
                  <a:srgbClr val="149DCC"/>
                </a:solidFill>
                <a:effectLst/>
                <a:latin typeface="Rubik"/>
              </a:rPr>
              <a:t>Internet </a:t>
            </a:r>
            <a:r>
              <a:rPr lang="en-US" sz="4400" b="0" i="0" u="none" strike="noStrike" dirty="0" err="1">
                <a:solidFill>
                  <a:srgbClr val="149DCC"/>
                </a:solidFill>
                <a:effectLst/>
                <a:latin typeface="Rubik"/>
              </a:rPr>
              <a:t>eXchange</a:t>
            </a:r>
            <a:r>
              <a:rPr lang="en-US" sz="4400" b="0" i="0" u="none" strike="noStrike" dirty="0">
                <a:solidFill>
                  <a:srgbClr val="149DCC"/>
                </a:solidFill>
                <a:effectLst/>
                <a:latin typeface="Rubik"/>
              </a:rPr>
              <a:t> Points</a:t>
            </a:r>
            <a:r>
              <a:rPr lang="ru-RU" sz="4400" b="0" i="0" u="none" strike="noStrike" dirty="0">
                <a:solidFill>
                  <a:srgbClr val="149DCC"/>
                </a:solidFill>
                <a:effectLst/>
                <a:latin typeface="Rubik"/>
              </a:rPr>
              <a:t> (</a:t>
            </a:r>
            <a:r>
              <a:rPr lang="en-US" sz="4400" b="0" i="0" u="none" strike="noStrike" dirty="0">
                <a:solidFill>
                  <a:srgbClr val="149DCC"/>
                </a:solidFill>
                <a:effectLst/>
                <a:latin typeface="Rubik"/>
              </a:rPr>
              <a:t>cont.)</a:t>
            </a:r>
            <a:endParaRPr lang="LID4096" dirty="0"/>
          </a:p>
        </p:txBody>
      </p:sp>
      <p:sp>
        <p:nvSpPr>
          <p:cNvPr id="3" name="Объект 2">
            <a:extLst>
              <a:ext uri="{FF2B5EF4-FFF2-40B4-BE49-F238E27FC236}">
                <a16:creationId xmlns:a16="http://schemas.microsoft.com/office/drawing/2014/main" id="{581FB3D1-718C-AA3E-B889-16A4A1C733E4}"/>
              </a:ext>
            </a:extLst>
          </p:cNvPr>
          <p:cNvSpPr>
            <a:spLocks noGrp="1"/>
          </p:cNvSpPr>
          <p:nvPr>
            <p:ph idx="1"/>
          </p:nvPr>
        </p:nvSpPr>
        <p:spPr>
          <a:xfrm>
            <a:off x="677334" y="1665963"/>
            <a:ext cx="8596668" cy="4375400"/>
          </a:xfrm>
        </p:spPr>
        <p:txBody>
          <a:bodyPr>
            <a:normAutofit/>
          </a:bodyPr>
          <a:lstStyle/>
          <a:p>
            <a:pPr marL="0" indent="0">
              <a:buNone/>
            </a:pPr>
            <a:r>
              <a:rPr lang="en-US" sz="2000" dirty="0"/>
              <a:t>By enabling traffic to take a shorter path to many ISP networks, an IXP can improve the efficiency of the Internet, resulting in a better service for the end user. Furthermore, since many networks have more than one connection to the Internet, it is not unusual to find several routes to the same network available at an IXP, thus providing a certain amount of redundancy.</a:t>
            </a:r>
          </a:p>
          <a:p>
            <a:pPr marL="0" indent="0">
              <a:buNone/>
            </a:pPr>
            <a:r>
              <a:rPr lang="en-US" sz="2000" dirty="0"/>
              <a:t>IXPs are not, generally, involved in the peering agreements between connected ISPs; whom an ISP peers with, and the conditions of that peering, are a matter for the two ISPs involved. IXPs do however have requirements that an ISP must meet to connect to the IXP; also, since the physical network infrastructure is shared by all the connected ISPs, and activities of one ISP can potentially affect the other connected ISPs, all IXPs have rules for proper use of the IXP.</a:t>
            </a:r>
            <a:endParaRPr lang="LID4096" sz="2000" dirty="0"/>
          </a:p>
        </p:txBody>
      </p:sp>
    </p:spTree>
    <p:extLst>
      <p:ext uri="{BB962C8B-B14F-4D97-AF65-F5344CB8AC3E}">
        <p14:creationId xmlns:p14="http://schemas.microsoft.com/office/powerpoint/2010/main" val="743793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D64666-EAC5-BBB9-38F9-4A7F9456DCA8}"/>
              </a:ext>
            </a:extLst>
          </p:cNvPr>
          <p:cNvSpPr>
            <a:spLocks noGrp="1"/>
          </p:cNvSpPr>
          <p:nvPr>
            <p:ph type="title"/>
          </p:nvPr>
        </p:nvSpPr>
        <p:spPr>
          <a:xfrm>
            <a:off x="692989" y="391004"/>
            <a:ext cx="10515600" cy="1325563"/>
          </a:xfrm>
        </p:spPr>
        <p:txBody>
          <a:bodyPr/>
          <a:lstStyle/>
          <a:p>
            <a:pPr algn="ctr"/>
            <a:r>
              <a:rPr lang="en-US" dirty="0">
                <a:solidFill>
                  <a:srgbClr val="149DCC"/>
                </a:solidFill>
                <a:latin typeface="Rubik"/>
              </a:rPr>
              <a:t>IXP Benefits</a:t>
            </a:r>
            <a:endParaRPr lang="LID4096" dirty="0">
              <a:solidFill>
                <a:srgbClr val="149DCC"/>
              </a:solidFill>
              <a:latin typeface="Rubik"/>
            </a:endParaRPr>
          </a:p>
        </p:txBody>
      </p:sp>
      <p:sp>
        <p:nvSpPr>
          <p:cNvPr id="3" name="Объект 2">
            <a:extLst>
              <a:ext uri="{FF2B5EF4-FFF2-40B4-BE49-F238E27FC236}">
                <a16:creationId xmlns:a16="http://schemas.microsoft.com/office/drawing/2014/main" id="{49573497-69C6-8993-B7F9-5B30758FAE15}"/>
              </a:ext>
            </a:extLst>
          </p:cNvPr>
          <p:cNvSpPr>
            <a:spLocks noGrp="1"/>
          </p:cNvSpPr>
          <p:nvPr>
            <p:ph idx="1"/>
          </p:nvPr>
        </p:nvSpPr>
        <p:spPr>
          <a:xfrm>
            <a:off x="677334" y="1528175"/>
            <a:ext cx="8596668" cy="4513187"/>
          </a:xfrm>
        </p:spPr>
        <p:txBody>
          <a:bodyPr>
            <a:normAutofit lnSpcReduction="10000"/>
          </a:bodyPr>
          <a:lstStyle/>
          <a:p>
            <a:pPr marL="0" indent="0">
              <a:buNone/>
            </a:pPr>
            <a:r>
              <a:rPr lang="en-US" sz="2400" dirty="0">
                <a:solidFill>
                  <a:srgbClr val="00B0F0"/>
                </a:solidFill>
              </a:rPr>
              <a:t>Solution:</a:t>
            </a:r>
          </a:p>
          <a:p>
            <a:pPr>
              <a:spcBef>
                <a:spcPts val="0"/>
              </a:spcBef>
            </a:pPr>
            <a:r>
              <a:rPr lang="en-US" sz="2400" dirty="0"/>
              <a:t>Every ISP participates in the IXP</a:t>
            </a:r>
          </a:p>
          <a:p>
            <a:pPr>
              <a:spcBef>
                <a:spcPts val="0"/>
              </a:spcBef>
            </a:pPr>
            <a:r>
              <a:rPr lang="en-US" sz="2400" dirty="0"/>
              <a:t>Cost is minimal – one local link covers all domestic traffic</a:t>
            </a:r>
          </a:p>
          <a:p>
            <a:pPr>
              <a:spcBef>
                <a:spcPts val="0"/>
              </a:spcBef>
            </a:pPr>
            <a:r>
              <a:rPr lang="en-US" sz="2400" dirty="0"/>
              <a:t>International links are used for just international traffic – and  backing up domestic links in case the IXP suffers any outage</a:t>
            </a:r>
          </a:p>
          <a:p>
            <a:pPr marL="0" indent="0">
              <a:buNone/>
            </a:pPr>
            <a:r>
              <a:rPr lang="en-US" sz="2400" dirty="0">
                <a:solidFill>
                  <a:srgbClr val="00B0F0"/>
                </a:solidFill>
              </a:rPr>
              <a:t>Result:</a:t>
            </a:r>
          </a:p>
          <a:p>
            <a:pPr>
              <a:spcBef>
                <a:spcPts val="0"/>
              </a:spcBef>
            </a:pPr>
            <a:r>
              <a:rPr lang="en-US" sz="2400" dirty="0"/>
              <a:t>Local traffic stays local</a:t>
            </a:r>
          </a:p>
          <a:p>
            <a:pPr>
              <a:spcBef>
                <a:spcPts val="0"/>
              </a:spcBef>
            </a:pPr>
            <a:r>
              <a:rPr lang="en-US" sz="2400" dirty="0"/>
              <a:t>QoS considerations for local traffic is not an issue</a:t>
            </a:r>
          </a:p>
          <a:p>
            <a:pPr>
              <a:spcBef>
                <a:spcPts val="0"/>
              </a:spcBef>
            </a:pPr>
            <a:r>
              <a:rPr lang="en-US" sz="2400" dirty="0"/>
              <a:t>RTTs between members are typically sub 1ms</a:t>
            </a:r>
          </a:p>
          <a:p>
            <a:pPr>
              <a:spcBef>
                <a:spcPts val="0"/>
              </a:spcBef>
            </a:pPr>
            <a:r>
              <a:rPr lang="en-US" sz="2400" dirty="0"/>
              <a:t>Customers enjoy the Internet experience</a:t>
            </a:r>
          </a:p>
          <a:p>
            <a:pPr>
              <a:spcBef>
                <a:spcPts val="0"/>
              </a:spcBef>
            </a:pPr>
            <a:r>
              <a:rPr lang="en-US" sz="2400" dirty="0"/>
              <a:t>Local Internet economy grows rapidly</a:t>
            </a:r>
          </a:p>
          <a:p>
            <a:pPr marL="0" indent="0">
              <a:buNone/>
            </a:pPr>
            <a:endParaRPr lang="LID4096" dirty="0"/>
          </a:p>
        </p:txBody>
      </p:sp>
    </p:spTree>
    <p:extLst>
      <p:ext uri="{BB962C8B-B14F-4D97-AF65-F5344CB8AC3E}">
        <p14:creationId xmlns:p14="http://schemas.microsoft.com/office/powerpoint/2010/main" val="4210362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7D47FD-7F3E-622A-6FF8-4A87F5751D6A}"/>
              </a:ext>
            </a:extLst>
          </p:cNvPr>
          <p:cNvSpPr>
            <a:spLocks noGrp="1"/>
          </p:cNvSpPr>
          <p:nvPr>
            <p:ph type="title"/>
          </p:nvPr>
        </p:nvSpPr>
        <p:spPr>
          <a:xfrm>
            <a:off x="1278147" y="500062"/>
            <a:ext cx="10515600" cy="1325563"/>
          </a:xfrm>
        </p:spPr>
        <p:txBody>
          <a:bodyPr/>
          <a:lstStyle/>
          <a:p>
            <a:pPr algn="ctr"/>
            <a:r>
              <a:rPr lang="en-US" dirty="0">
                <a:solidFill>
                  <a:srgbClr val="149DCC"/>
                </a:solidFill>
                <a:latin typeface="Rubik"/>
              </a:rPr>
              <a:t>Who can join an IXP?</a:t>
            </a:r>
            <a:endParaRPr lang="LID4096" dirty="0">
              <a:solidFill>
                <a:srgbClr val="149DCC"/>
              </a:solidFill>
              <a:latin typeface="Rubik"/>
            </a:endParaRPr>
          </a:p>
        </p:txBody>
      </p:sp>
      <p:sp>
        <p:nvSpPr>
          <p:cNvPr id="3" name="Объект 2">
            <a:extLst>
              <a:ext uri="{FF2B5EF4-FFF2-40B4-BE49-F238E27FC236}">
                <a16:creationId xmlns:a16="http://schemas.microsoft.com/office/drawing/2014/main" id="{AF3DAE65-A57D-7BE0-CB77-A55414B6FD94}"/>
              </a:ext>
            </a:extLst>
          </p:cNvPr>
          <p:cNvSpPr>
            <a:spLocks noGrp="1"/>
          </p:cNvSpPr>
          <p:nvPr>
            <p:ph idx="1"/>
          </p:nvPr>
        </p:nvSpPr>
        <p:spPr>
          <a:xfrm>
            <a:off x="677334" y="1578279"/>
            <a:ext cx="8596668" cy="4463083"/>
          </a:xfrm>
        </p:spPr>
        <p:txBody>
          <a:bodyPr>
            <a:normAutofit/>
          </a:bodyPr>
          <a:lstStyle/>
          <a:p>
            <a:pPr marL="0" indent="0">
              <a:buNone/>
            </a:pPr>
            <a:r>
              <a:rPr lang="en-US" sz="2000" dirty="0">
                <a:solidFill>
                  <a:srgbClr val="00B0F0"/>
                </a:solidFill>
              </a:rPr>
              <a:t>Requirements are very simple: any organization which operates  their own autonomous network, and has:</a:t>
            </a:r>
          </a:p>
          <a:p>
            <a:pPr>
              <a:spcBef>
                <a:spcPts val="0"/>
              </a:spcBef>
            </a:pPr>
            <a:r>
              <a:rPr lang="en-US" sz="2000" dirty="0"/>
              <a:t>Their own address space</a:t>
            </a:r>
          </a:p>
          <a:p>
            <a:pPr>
              <a:spcBef>
                <a:spcPts val="0"/>
              </a:spcBef>
            </a:pPr>
            <a:r>
              <a:rPr lang="en-US" sz="2000" dirty="0"/>
              <a:t>Their own AS number</a:t>
            </a:r>
          </a:p>
          <a:p>
            <a:pPr>
              <a:spcBef>
                <a:spcPts val="0"/>
              </a:spcBef>
            </a:pPr>
            <a:r>
              <a:rPr lang="en-US" sz="2000" dirty="0"/>
              <a:t>Their own transit arrangements</a:t>
            </a:r>
          </a:p>
          <a:p>
            <a:pPr marL="0" indent="0">
              <a:buNone/>
            </a:pPr>
            <a:r>
              <a:rPr lang="en-US" sz="2000" dirty="0">
                <a:solidFill>
                  <a:srgbClr val="00B0F0"/>
                </a:solidFill>
              </a:rPr>
              <a:t>This often includes:</a:t>
            </a:r>
          </a:p>
          <a:p>
            <a:pPr>
              <a:spcBef>
                <a:spcPts val="0"/>
              </a:spcBef>
            </a:pPr>
            <a:r>
              <a:rPr lang="en-US" sz="2000" dirty="0"/>
              <a:t>Commercial ISPs</a:t>
            </a:r>
          </a:p>
          <a:p>
            <a:pPr>
              <a:spcBef>
                <a:spcPts val="0"/>
              </a:spcBef>
            </a:pPr>
            <a:r>
              <a:rPr lang="en-US" sz="2000" dirty="0"/>
              <a:t>Academic &amp; Research networks</a:t>
            </a:r>
          </a:p>
          <a:p>
            <a:pPr>
              <a:spcBef>
                <a:spcPts val="0"/>
              </a:spcBef>
            </a:pPr>
            <a:r>
              <a:rPr lang="en-US" sz="2000" dirty="0"/>
              <a:t>Internet infrastructure operators (</a:t>
            </a:r>
            <a:r>
              <a:rPr lang="en-US" sz="2000" dirty="0" err="1"/>
              <a:t>eg</a:t>
            </a:r>
            <a:r>
              <a:rPr lang="en-US" sz="2000" dirty="0"/>
              <a:t> Root/ccTLDs)</a:t>
            </a:r>
          </a:p>
          <a:p>
            <a:pPr>
              <a:spcBef>
                <a:spcPts val="0"/>
              </a:spcBef>
            </a:pPr>
            <a:r>
              <a:rPr lang="en-US" sz="2000" dirty="0"/>
              <a:t>Content Providers &amp; Content Distribution Services</a:t>
            </a:r>
          </a:p>
          <a:p>
            <a:pPr>
              <a:spcBef>
                <a:spcPts val="0"/>
              </a:spcBef>
            </a:pPr>
            <a:r>
              <a:rPr lang="en-US" sz="2000" dirty="0"/>
              <a:t>Cloud and Hosting Providers</a:t>
            </a:r>
          </a:p>
          <a:p>
            <a:pPr>
              <a:spcBef>
                <a:spcPts val="0"/>
              </a:spcBef>
            </a:pPr>
            <a:r>
              <a:rPr lang="en-US" sz="2000" dirty="0"/>
              <a:t>Broadcasters and media</a:t>
            </a:r>
          </a:p>
          <a:p>
            <a:pPr>
              <a:spcBef>
                <a:spcPts val="0"/>
              </a:spcBef>
            </a:pPr>
            <a:r>
              <a:rPr lang="en-US" sz="2000" dirty="0"/>
              <a:t>Government Information networks</a:t>
            </a:r>
            <a:endParaRPr lang="LID4096" sz="2000" dirty="0"/>
          </a:p>
        </p:txBody>
      </p:sp>
    </p:spTree>
    <p:extLst>
      <p:ext uri="{BB962C8B-B14F-4D97-AF65-F5344CB8AC3E}">
        <p14:creationId xmlns:p14="http://schemas.microsoft.com/office/powerpoint/2010/main" val="3952833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5BDF3A-50BC-BE04-C23C-9394DF4BB3C2}"/>
              </a:ext>
            </a:extLst>
          </p:cNvPr>
          <p:cNvSpPr>
            <a:spLocks noGrp="1"/>
          </p:cNvSpPr>
          <p:nvPr>
            <p:ph type="title"/>
          </p:nvPr>
        </p:nvSpPr>
        <p:spPr>
          <a:xfrm>
            <a:off x="984849" y="261608"/>
            <a:ext cx="10515600" cy="1325563"/>
          </a:xfrm>
        </p:spPr>
        <p:txBody>
          <a:bodyPr/>
          <a:lstStyle/>
          <a:p>
            <a:r>
              <a:rPr lang="en-US" dirty="0">
                <a:solidFill>
                  <a:srgbClr val="149DCC"/>
                </a:solidFill>
                <a:latin typeface="Rubik"/>
              </a:rPr>
              <a:t>Current Situation in Central Asia</a:t>
            </a:r>
            <a:endParaRPr lang="LID4096" dirty="0">
              <a:solidFill>
                <a:srgbClr val="149DCC"/>
              </a:solidFill>
              <a:latin typeface="Rubik"/>
            </a:endParaRPr>
          </a:p>
        </p:txBody>
      </p:sp>
      <p:sp>
        <p:nvSpPr>
          <p:cNvPr id="3" name="Объект 2">
            <a:extLst>
              <a:ext uri="{FF2B5EF4-FFF2-40B4-BE49-F238E27FC236}">
                <a16:creationId xmlns:a16="http://schemas.microsoft.com/office/drawing/2014/main" id="{685443FB-04BE-E1EE-1A3F-B6C94453E8AE}"/>
              </a:ext>
            </a:extLst>
          </p:cNvPr>
          <p:cNvSpPr>
            <a:spLocks noGrp="1"/>
          </p:cNvSpPr>
          <p:nvPr>
            <p:ph idx="1"/>
          </p:nvPr>
        </p:nvSpPr>
        <p:spPr>
          <a:xfrm>
            <a:off x="677334" y="1465545"/>
            <a:ext cx="8596668" cy="4575817"/>
          </a:xfrm>
        </p:spPr>
        <p:txBody>
          <a:bodyPr>
            <a:noAutofit/>
          </a:bodyPr>
          <a:lstStyle/>
          <a:p>
            <a:pPr marL="0" indent="0">
              <a:buNone/>
            </a:pPr>
            <a:r>
              <a:rPr lang="en-US" sz="2400" dirty="0"/>
              <a:t>The current situation in Central Asia is not favorable for building neutral IXPs.</a:t>
            </a:r>
          </a:p>
          <a:p>
            <a:pPr marL="0" indent="0">
              <a:buNone/>
            </a:pPr>
            <a:r>
              <a:rPr lang="en-US" sz="2400" dirty="0"/>
              <a:t>Kazakhstan: Under Article 9.2 of the Communications Law, the only entity that can establish an IXP is the National Security Committee.</a:t>
            </a:r>
          </a:p>
          <a:p>
            <a:pPr marL="0" indent="0">
              <a:buNone/>
            </a:pPr>
            <a:r>
              <a:rPr lang="en-US" sz="2400" dirty="0"/>
              <a:t>Uzbekistan, Tajikistan and Turkmenistan have the similar legislation which not allow to build independent and neutral IXPs.</a:t>
            </a:r>
          </a:p>
          <a:p>
            <a:pPr marL="0" indent="0">
              <a:buNone/>
            </a:pPr>
            <a:r>
              <a:rPr lang="en-US" sz="2400" dirty="0"/>
              <a:t>The only exclusion from this is Kyrgyzstan where the national legislation does not restrict establishing neutral IXPs.</a:t>
            </a:r>
          </a:p>
          <a:p>
            <a:pPr marL="0" indent="0">
              <a:buNone/>
            </a:pPr>
            <a:endParaRPr lang="LID4096" sz="2400" dirty="0"/>
          </a:p>
        </p:txBody>
      </p:sp>
    </p:spTree>
    <p:extLst>
      <p:ext uri="{BB962C8B-B14F-4D97-AF65-F5344CB8AC3E}">
        <p14:creationId xmlns:p14="http://schemas.microsoft.com/office/powerpoint/2010/main" val="1965149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993BC-93F3-8EA2-4C75-758FF46090F3}"/>
              </a:ext>
            </a:extLst>
          </p:cNvPr>
          <p:cNvSpPr>
            <a:spLocks noGrp="1"/>
          </p:cNvSpPr>
          <p:nvPr>
            <p:ph type="title"/>
          </p:nvPr>
        </p:nvSpPr>
        <p:spPr/>
        <p:txBody>
          <a:bodyPr/>
          <a:lstStyle/>
          <a:p>
            <a:r>
              <a:rPr lang="en-US" dirty="0">
                <a:solidFill>
                  <a:srgbClr val="00B0F0"/>
                </a:solidFill>
                <a:latin typeface="Rubik"/>
              </a:rPr>
              <a:t>Other Challenges:</a:t>
            </a:r>
          </a:p>
        </p:txBody>
      </p:sp>
      <p:sp>
        <p:nvSpPr>
          <p:cNvPr id="3" name="Content Placeholder 2">
            <a:extLst>
              <a:ext uri="{FF2B5EF4-FFF2-40B4-BE49-F238E27FC236}">
                <a16:creationId xmlns:a16="http://schemas.microsoft.com/office/drawing/2014/main" id="{74C8F350-8EBB-42AE-92CE-34E6EB383D25}"/>
              </a:ext>
            </a:extLst>
          </p:cNvPr>
          <p:cNvSpPr>
            <a:spLocks noGrp="1"/>
          </p:cNvSpPr>
          <p:nvPr>
            <p:ph idx="1"/>
          </p:nvPr>
        </p:nvSpPr>
        <p:spPr/>
        <p:txBody>
          <a:bodyPr>
            <a:normAutofit/>
          </a:bodyPr>
          <a:lstStyle/>
          <a:p>
            <a:pPr marL="0" indent="0">
              <a:lnSpc>
                <a:spcPct val="107000"/>
              </a:lnSpc>
              <a:spcAft>
                <a:spcPts val="800"/>
              </a:spcAft>
              <a:buNone/>
            </a:pPr>
            <a:r>
              <a:rPr lang="en-US" sz="3200" kern="100" dirty="0">
                <a:latin typeface="Calibri" panose="020F0502020204030204" pitchFamily="34" charset="0"/>
                <a:ea typeface="Calibri" panose="020F0502020204030204" pitchFamily="34" charset="0"/>
                <a:cs typeface="Times New Roman" panose="02020603050405020304" pitchFamily="18" charset="0"/>
              </a:rPr>
              <a:t>Besides</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Regulatory barriers and other policy issues</a:t>
            </a:r>
          </a:p>
          <a:p>
            <a:pPr marL="0" indent="0">
              <a:lnSpc>
                <a:spcPct val="107000"/>
              </a:lnSpc>
              <a:spcAft>
                <a:spcPts val="800"/>
              </a:spcAft>
              <a:buNone/>
            </a:pPr>
            <a:r>
              <a:rPr lang="en-US" sz="3200" dirty="0">
                <a:latin typeface="Calibri" panose="020F0502020204030204" pitchFamily="34" charset="0"/>
                <a:ea typeface="Calibri" panose="020F0502020204030204" pitchFamily="34" charset="0"/>
                <a:cs typeface="Times New Roman" panose="02020603050405020304" pitchFamily="18" charset="0"/>
              </a:rPr>
              <a:t>there are other</a:t>
            </a:r>
            <a:r>
              <a:rPr lang="en-US" sz="3200" dirty="0">
                <a:effectLst/>
                <a:latin typeface="Calibri" panose="020F0502020204030204" pitchFamily="34" charset="0"/>
                <a:ea typeface="Calibri" panose="020F0502020204030204" pitchFamily="34" charset="0"/>
                <a:cs typeface="Times New Roman" panose="02020603050405020304" pitchFamily="18" charset="0"/>
              </a:rPr>
              <a:t> problems:</a:t>
            </a:r>
          </a:p>
          <a:p>
            <a:pPr>
              <a:lnSpc>
                <a:spcPct val="107000"/>
              </a:lnSpc>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Lack of technical expertise and trained personnel</a:t>
            </a:r>
          </a:p>
          <a:p>
            <a:pPr>
              <a:lnSpc>
                <a:spcPct val="107000"/>
              </a:lnSpc>
              <a:spcAft>
                <a:spcPts val="800"/>
              </a:spcAft>
            </a:pPr>
            <a:r>
              <a:rPr lang="en-US" sz="3200" dirty="0">
                <a:latin typeface="Calibri" panose="020F0502020204030204" pitchFamily="34" charset="0"/>
                <a:ea typeface="Calibri" panose="020F0502020204030204" pitchFamily="34" charset="0"/>
                <a:cs typeface="Times New Roman" panose="02020603050405020304" pitchFamily="18" charset="0"/>
              </a:rPr>
              <a:t>Undeveloped I</a:t>
            </a:r>
            <a:r>
              <a:rPr lang="en-US" sz="3200" dirty="0">
                <a:effectLst/>
                <a:latin typeface="Calibri" panose="020F0502020204030204" pitchFamily="34" charset="0"/>
                <a:ea typeface="Calibri" panose="020F0502020204030204" pitchFamily="34" charset="0"/>
                <a:cs typeface="Times New Roman" panose="02020603050405020304" pitchFamily="18" charset="0"/>
              </a:rPr>
              <a:t>nfrastructure in some regions </a:t>
            </a:r>
            <a:endParaRPr lang="en-US" sz="3200" dirty="0"/>
          </a:p>
        </p:txBody>
      </p:sp>
    </p:spTree>
    <p:extLst>
      <p:ext uri="{BB962C8B-B14F-4D97-AF65-F5344CB8AC3E}">
        <p14:creationId xmlns:p14="http://schemas.microsoft.com/office/powerpoint/2010/main" val="14851294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222</TotalTime>
  <Words>1064</Words>
  <Application>Microsoft Office PowerPoint</Application>
  <PresentationFormat>Widescreen</PresentationFormat>
  <Paragraphs>69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Rubik</vt:lpstr>
      <vt:lpstr>Trebuchet MS</vt:lpstr>
      <vt:lpstr>Wingdings 3</vt:lpstr>
      <vt:lpstr>Facet</vt:lpstr>
      <vt:lpstr>IXPs in Central Asia</vt:lpstr>
      <vt:lpstr>Agenda</vt:lpstr>
      <vt:lpstr>INTRODUCTION</vt:lpstr>
      <vt:lpstr>Internet eXchange Points</vt:lpstr>
      <vt:lpstr>Internet eXchange Points (cont.)</vt:lpstr>
      <vt:lpstr>IXP Benefits</vt:lpstr>
      <vt:lpstr>Who can join an IXP?</vt:lpstr>
      <vt:lpstr>Current Situation in Central Asia</vt:lpstr>
      <vt:lpstr>Other Challenges:</vt:lpstr>
      <vt:lpstr>How to respond to the challenges?</vt:lpstr>
      <vt:lpstr>Project of the building of neutral independent IXP in KazRENA</vt:lpstr>
      <vt:lpstr>Summary</vt:lpstr>
      <vt:lpstr>Thank you for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IXPs in Central Asia</dc:title>
  <dc:creator>Talgat Nurlybayev</dc:creator>
  <cp:lastModifiedBy>Talgat Nurlybayev</cp:lastModifiedBy>
  <cp:revision>4</cp:revision>
  <dcterms:created xsi:type="dcterms:W3CDTF">2023-08-19T10:25:49Z</dcterms:created>
  <dcterms:modified xsi:type="dcterms:W3CDTF">2023-09-19T12:08:37Z</dcterms:modified>
</cp:coreProperties>
</file>